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5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 descr="Logo">
            <a:extLst>
              <a:ext uri="{FF2B5EF4-FFF2-40B4-BE49-F238E27FC236}">
                <a16:creationId xmlns:a16="http://schemas.microsoft.com/office/drawing/2014/main" id="{DB3F9523-F185-4755-BAA3-527F3B3B3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1"/>
            <a:ext cx="12191999" cy="6335058"/>
          </a:xfrm>
          <a:prstGeom prst="rect">
            <a:avLst/>
          </a:pr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40C23CCF-42E7-3C35-1226-58D4AA144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826" y="261471"/>
            <a:ext cx="9581322" cy="1699852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London Bike Sharing: Analytics and Forecasting</a:t>
            </a:r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Environmental Impact">
            <a:extLst>
              <a:ext uri="{FF2B5EF4-FFF2-40B4-BE49-F238E27FC236}">
                <a16:creationId xmlns:a16="http://schemas.microsoft.com/office/drawing/2014/main" id="{A2C7E1B0-B11F-4098-9EDC-E2197F27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Holiday &amp;amp; Weather Ride Patterns">
            <a:extLst>
              <a:ext uri="{FF2B5EF4-FFF2-40B4-BE49-F238E27FC236}">
                <a16:creationId xmlns:a16="http://schemas.microsoft.com/office/drawing/2014/main" id="{D8BCC192-9F71-4BC9-8DB3-E8B9A8197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59"/>
            <a:ext cx="12192000" cy="6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Weekend &amp;amp; Season Ride Patterns">
            <a:extLst>
              <a:ext uri="{FF2B5EF4-FFF2-40B4-BE49-F238E27FC236}">
                <a16:creationId xmlns:a16="http://schemas.microsoft.com/office/drawing/2014/main" id="{7890F58B-28C1-4E90-8F53-14993A78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360"/>
            <a:ext cx="12191999" cy="64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Time of Day Ride Patterns">
            <a:extLst>
              <a:ext uri="{FF2B5EF4-FFF2-40B4-BE49-F238E27FC236}">
                <a16:creationId xmlns:a16="http://schemas.microsoft.com/office/drawing/2014/main" id="{51F68076-4E41-4921-B050-9CF241EF5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78" y="0"/>
            <a:ext cx="686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Behavioral Insights">
            <a:extLst>
              <a:ext uri="{FF2B5EF4-FFF2-40B4-BE49-F238E27FC236}">
                <a16:creationId xmlns:a16="http://schemas.microsoft.com/office/drawing/2014/main" id="{2D0622B4-2BC0-4C89-8482-E5FC0C40C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Hours Monthly Ride Pattern">
            <a:extLst>
              <a:ext uri="{FF2B5EF4-FFF2-40B4-BE49-F238E27FC236}">
                <a16:creationId xmlns:a16="http://schemas.microsoft.com/office/drawing/2014/main" id="{20614058-B2A6-4089-89A6-68119445A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360"/>
            <a:ext cx="12191999" cy="64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Weather Hourly Ride Pattern">
            <a:extLst>
              <a:ext uri="{FF2B5EF4-FFF2-40B4-BE49-F238E27FC236}">
                <a16:creationId xmlns:a16="http://schemas.microsoft.com/office/drawing/2014/main" id="{F3F371DB-12C5-4548-A1E5-3BEFAF9C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0" y="0"/>
            <a:ext cx="11698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Season Hourly Ride Pattern">
            <a:extLst>
              <a:ext uri="{FF2B5EF4-FFF2-40B4-BE49-F238E27FC236}">
                <a16:creationId xmlns:a16="http://schemas.microsoft.com/office/drawing/2014/main" id="{C57140FA-21AE-4A63-AE90-11D0FEC0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23" y="0"/>
            <a:ext cx="4095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Hour Monthly Analysis on Ride Pattern">
            <a:extLst>
              <a:ext uri="{FF2B5EF4-FFF2-40B4-BE49-F238E27FC236}">
                <a16:creationId xmlns:a16="http://schemas.microsoft.com/office/drawing/2014/main" id="{2F74C4AE-8CD9-4019-89D4-FCEBA4DB2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1" y="0"/>
            <a:ext cx="11486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Weekdays Yearly Seasonal Ride Pattern">
            <a:extLst>
              <a:ext uri="{FF2B5EF4-FFF2-40B4-BE49-F238E27FC236}">
                <a16:creationId xmlns:a16="http://schemas.microsoft.com/office/drawing/2014/main" id="{DD74E8E5-37C6-4226-800B-A110491AA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52" y="0"/>
            <a:ext cx="6164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ide Distribution over Time">
            <a:extLst>
              <a:ext uri="{FF2B5EF4-FFF2-40B4-BE49-F238E27FC236}">
                <a16:creationId xmlns:a16="http://schemas.microsoft.com/office/drawing/2014/main" id="{A7A1132D-8666-4BF6-97AF-AFE94C2FC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7" y="0"/>
            <a:ext cx="11236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Weekdays Yearly Weather Ride Pattern">
            <a:extLst>
              <a:ext uri="{FF2B5EF4-FFF2-40B4-BE49-F238E27FC236}">
                <a16:creationId xmlns:a16="http://schemas.microsoft.com/office/drawing/2014/main" id="{7507B84A-2ECE-48CA-990F-748267C2F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6" y="0"/>
            <a:ext cx="11587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Bike Usage and City Dynamics">
            <a:extLst>
              <a:ext uri="{FF2B5EF4-FFF2-40B4-BE49-F238E27FC236}">
                <a16:creationId xmlns:a16="http://schemas.microsoft.com/office/drawing/2014/main" id="{A01ECA45-259B-4C96-878A-9C544C5F3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Hourly Analysis on Bike Usage">
            <a:extLst>
              <a:ext uri="{FF2B5EF4-FFF2-40B4-BE49-F238E27FC236}">
                <a16:creationId xmlns:a16="http://schemas.microsoft.com/office/drawing/2014/main" id="{D9366F1A-B54F-4EA7-8E9F-8597EAB69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Bike Usage and City Dynamics on Weekdays">
            <a:extLst>
              <a:ext uri="{FF2B5EF4-FFF2-40B4-BE49-F238E27FC236}">
                <a16:creationId xmlns:a16="http://schemas.microsoft.com/office/drawing/2014/main" id="{C467119D-4BB4-4842-8DFD-C4872E38D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ide Prediction for 2017 (Daily)">
            <a:extLst>
              <a:ext uri="{FF2B5EF4-FFF2-40B4-BE49-F238E27FC236}">
                <a16:creationId xmlns:a16="http://schemas.microsoft.com/office/drawing/2014/main" id="{C63EBD96-F048-40E2-88B9-3B74158C3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165"/>
            <a:ext cx="12192000" cy="60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ide Prediction for 2017 (Quarterly)">
            <a:extLst>
              <a:ext uri="{FF2B5EF4-FFF2-40B4-BE49-F238E27FC236}">
                <a16:creationId xmlns:a16="http://schemas.microsoft.com/office/drawing/2014/main" id="{506BBB36-C13E-4357-B5BF-D40537C99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02" y="0"/>
            <a:ext cx="573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Ride Preditions 2017 (Yearly)">
            <a:extLst>
              <a:ext uri="{FF2B5EF4-FFF2-40B4-BE49-F238E27FC236}">
                <a16:creationId xmlns:a16="http://schemas.microsoft.com/office/drawing/2014/main" id="{F3E94B23-C659-4AA3-9177-B0103091E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9" y="0"/>
            <a:ext cx="11560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Ride Predictions">
            <a:extLst>
              <a:ext uri="{FF2B5EF4-FFF2-40B4-BE49-F238E27FC236}">
                <a16:creationId xmlns:a16="http://schemas.microsoft.com/office/drawing/2014/main" id="{2891F995-4D8C-445F-8807-80320CF0B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Best Conditions">
            <a:extLst>
              <a:ext uri="{FF2B5EF4-FFF2-40B4-BE49-F238E27FC236}">
                <a16:creationId xmlns:a16="http://schemas.microsoft.com/office/drawing/2014/main" id="{D2E40139-5735-4A33-AF1F-F6D43355F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072"/>
            <a:ext cx="12192000" cy="39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Worst Conditions">
            <a:extLst>
              <a:ext uri="{FF2B5EF4-FFF2-40B4-BE49-F238E27FC236}">
                <a16:creationId xmlns:a16="http://schemas.microsoft.com/office/drawing/2014/main" id="{220A7668-287E-4DD5-9EE6-698E718E7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729"/>
            <a:ext cx="12192000" cy="30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Year Ride Patterns">
            <a:extLst>
              <a:ext uri="{FF2B5EF4-FFF2-40B4-BE49-F238E27FC236}">
                <a16:creationId xmlns:a16="http://schemas.microsoft.com/office/drawing/2014/main" id="{EC81875E-7866-4D01-8FBE-73F448258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83" y="0"/>
            <a:ext cx="320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Maximum Quarterly Ride Conditions">
            <a:extLst>
              <a:ext uri="{FF2B5EF4-FFF2-40B4-BE49-F238E27FC236}">
                <a16:creationId xmlns:a16="http://schemas.microsoft.com/office/drawing/2014/main" id="{F93C1DC7-15F6-40A4-A979-6F60F64F6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268"/>
            <a:ext cx="12191999" cy="63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Minimum Quarterly Ride Conditions">
            <a:extLst>
              <a:ext uri="{FF2B5EF4-FFF2-40B4-BE49-F238E27FC236}">
                <a16:creationId xmlns:a16="http://schemas.microsoft.com/office/drawing/2014/main" id="{8C244E33-2093-4061-B548-A897C3999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88"/>
            <a:ext cx="12192000" cy="64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Quarterly Monthly Ride Analysis">
            <a:extLst>
              <a:ext uri="{FF2B5EF4-FFF2-40B4-BE49-F238E27FC236}">
                <a16:creationId xmlns:a16="http://schemas.microsoft.com/office/drawing/2014/main" id="{F60EA723-26BE-4E4C-90D4-708262B8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Top 5 Busiest Day">
            <a:extLst>
              <a:ext uri="{FF2B5EF4-FFF2-40B4-BE49-F238E27FC236}">
                <a16:creationId xmlns:a16="http://schemas.microsoft.com/office/drawing/2014/main" id="{4E35D644-7CF4-40C5-9286-8C44A1B2F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329"/>
            <a:ext cx="12191999" cy="620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Ride Count">
            <a:extLst>
              <a:ext uri="{FF2B5EF4-FFF2-40B4-BE49-F238E27FC236}">
                <a16:creationId xmlns:a16="http://schemas.microsoft.com/office/drawing/2014/main" id="{0D9C3BAD-66E8-41C0-9718-747F7F892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33512"/>
            <a:ext cx="17145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 descr="Date">
            <a:extLst>
              <a:ext uri="{FF2B5EF4-FFF2-40B4-BE49-F238E27FC236}">
                <a16:creationId xmlns:a16="http://schemas.microsoft.com/office/drawing/2014/main" id="{DEF991D5-48CC-4612-8BF2-6B89264EF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2633662"/>
            <a:ext cx="78962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 descr="Weather on the Busiest Day">
            <a:extLst>
              <a:ext uri="{FF2B5EF4-FFF2-40B4-BE49-F238E27FC236}">
                <a16:creationId xmlns:a16="http://schemas.microsoft.com/office/drawing/2014/main" id="{A8F9DBF4-606E-43DF-A29A-C818D11A8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0" y="0"/>
            <a:ext cx="11698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 descr="Temp Feels on the Busiest Day">
            <a:extLst>
              <a:ext uri="{FF2B5EF4-FFF2-40B4-BE49-F238E27FC236}">
                <a16:creationId xmlns:a16="http://schemas.microsoft.com/office/drawing/2014/main" id="{DAB9B4D9-5A92-4560-9CDE-92328C39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0" y="0"/>
            <a:ext cx="1198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 descr="Humidity on the Busiest Day">
            <a:extLst>
              <a:ext uri="{FF2B5EF4-FFF2-40B4-BE49-F238E27FC236}">
                <a16:creationId xmlns:a16="http://schemas.microsoft.com/office/drawing/2014/main" id="{3687E0AE-33F6-4817-8CE1-67C2FD9A5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93" y="0"/>
            <a:ext cx="281381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40" descr="Hourly Exploring the Busiest Day">
            <a:extLst>
              <a:ext uri="{FF2B5EF4-FFF2-40B4-BE49-F238E27FC236}">
                <a16:creationId xmlns:a16="http://schemas.microsoft.com/office/drawing/2014/main" id="{EA23EE01-3DC3-4D55-A776-36A3ECD16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47" y="0"/>
            <a:ext cx="425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Monthly Ride Pattern">
            <a:extLst>
              <a:ext uri="{FF2B5EF4-FFF2-40B4-BE49-F238E27FC236}">
                <a16:creationId xmlns:a16="http://schemas.microsoft.com/office/drawing/2014/main" id="{27301565-9AA4-414F-B9E9-2E7A3EB8F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30" y="0"/>
            <a:ext cx="412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41" descr="Exploring the Busiest Day">
            <a:extLst>
              <a:ext uri="{FF2B5EF4-FFF2-40B4-BE49-F238E27FC236}">
                <a16:creationId xmlns:a16="http://schemas.microsoft.com/office/drawing/2014/main" id="{6E9CB57D-4074-42AF-96BC-9F000B44A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 descr="Pedaling Insights: Navigating the Pulse of London Streets by Bike10">
            <a:extLst>
              <a:ext uri="{FF2B5EF4-FFF2-40B4-BE49-F238E27FC236}">
                <a16:creationId xmlns:a16="http://schemas.microsoft.com/office/drawing/2014/main" id="{F5089829-E047-4016-AD02-DDD366F3C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 descr="Pedaling Insights: Navigating the Pulse of London Streets by Bike1">
            <a:extLst>
              <a:ext uri="{FF2B5EF4-FFF2-40B4-BE49-F238E27FC236}">
                <a16:creationId xmlns:a16="http://schemas.microsoft.com/office/drawing/2014/main" id="{8F908293-5429-4154-98FD-1F6C27884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 descr="Pedaling Insights: Navigating the Pulse of London Streets by Bike2">
            <a:extLst>
              <a:ext uri="{FF2B5EF4-FFF2-40B4-BE49-F238E27FC236}">
                <a16:creationId xmlns:a16="http://schemas.microsoft.com/office/drawing/2014/main" id="{34CC6D13-1E5E-4498-9C1B-7354941C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 descr="Pedaling Insights: Navigating the Pulse of London Streets by Bike3">
            <a:extLst>
              <a:ext uri="{FF2B5EF4-FFF2-40B4-BE49-F238E27FC236}">
                <a16:creationId xmlns:a16="http://schemas.microsoft.com/office/drawing/2014/main" id="{FEB6C381-1103-439F-BCF5-5D38B8149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47" descr="Pedaling Insights: Navigating the Pulse of London Streets by Bike4">
            <a:extLst>
              <a:ext uri="{FF2B5EF4-FFF2-40B4-BE49-F238E27FC236}">
                <a16:creationId xmlns:a16="http://schemas.microsoft.com/office/drawing/2014/main" id="{63C82B80-BDA5-482B-B3E2-2F528DDFF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48" descr="Pedaling Insights: Navigating the Pulse of London Streets by Bike5">
            <a:extLst>
              <a:ext uri="{FF2B5EF4-FFF2-40B4-BE49-F238E27FC236}">
                <a16:creationId xmlns:a16="http://schemas.microsoft.com/office/drawing/2014/main" id="{A2C066D6-74BD-43EB-9F96-EB551F2C2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lide49" descr="Pedaling Insights: Navigating the Pulse of London Streets by Bike6">
            <a:extLst>
              <a:ext uri="{FF2B5EF4-FFF2-40B4-BE49-F238E27FC236}">
                <a16:creationId xmlns:a16="http://schemas.microsoft.com/office/drawing/2014/main" id="{2CD20D2A-B1D5-4E29-A607-303870F7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50" descr="Pedaling Insights: Navigating the Pulse of London Streets by Bike8">
            <a:extLst>
              <a:ext uri="{FF2B5EF4-FFF2-40B4-BE49-F238E27FC236}">
                <a16:creationId xmlns:a16="http://schemas.microsoft.com/office/drawing/2014/main" id="{11FAD482-0633-463F-9D26-E6E514985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lide51" descr="Pedaling Insights: Navigating the Pulse of London Streets by Bike9">
            <a:extLst>
              <a:ext uri="{FF2B5EF4-FFF2-40B4-BE49-F238E27FC236}">
                <a16:creationId xmlns:a16="http://schemas.microsoft.com/office/drawing/2014/main" id="{D7C2F227-50C0-43B8-87C8-50E7EFC40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easonal Ride Patterns">
            <a:extLst>
              <a:ext uri="{FF2B5EF4-FFF2-40B4-BE49-F238E27FC236}">
                <a16:creationId xmlns:a16="http://schemas.microsoft.com/office/drawing/2014/main" id="{66C7E6B6-E912-4913-9895-17FCFDCDC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1" y="0"/>
            <a:ext cx="11345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lide52" descr="Pedaling Insights: Navigating the Pulse of London Streets by Bike7">
            <a:extLst>
              <a:ext uri="{FF2B5EF4-FFF2-40B4-BE49-F238E27FC236}">
                <a16:creationId xmlns:a16="http://schemas.microsoft.com/office/drawing/2014/main" id="{141F3DA0-4EA1-4CF1-A3D6-CC093BC4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London Bike Usage Trends">
            <a:extLst>
              <a:ext uri="{FF2B5EF4-FFF2-40B4-BE49-F238E27FC236}">
                <a16:creationId xmlns:a16="http://schemas.microsoft.com/office/drawing/2014/main" id="{8C3D5C0D-1C8F-4BFF-B7C7-2F0D415E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0"/>
            <a:ext cx="12191999" cy="63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Weather &amp;amp; Wind Conditions Ride Patterns">
            <a:extLst>
              <a:ext uri="{FF2B5EF4-FFF2-40B4-BE49-F238E27FC236}">
                <a16:creationId xmlns:a16="http://schemas.microsoft.com/office/drawing/2014/main" id="{C0C0E1BA-5CDC-4ED0-94D6-B893E1450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88"/>
            <a:ext cx="12192000" cy="64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Temp Feels &amp;amp; Wind Conditions Ride Patterns">
            <a:extLst>
              <a:ext uri="{FF2B5EF4-FFF2-40B4-BE49-F238E27FC236}">
                <a16:creationId xmlns:a16="http://schemas.microsoft.com/office/drawing/2014/main" id="{6DA9955E-1309-4CA8-AE6D-F66C6B04F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707"/>
            <a:ext cx="12192000" cy="63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Humidity &amp;amp; Wind Conditions Ride Patterns">
            <a:extLst>
              <a:ext uri="{FF2B5EF4-FFF2-40B4-BE49-F238E27FC236}">
                <a16:creationId xmlns:a16="http://schemas.microsoft.com/office/drawing/2014/main" id="{6E7153A7-45F1-45BC-A9DE-1301318DD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88"/>
            <a:ext cx="12192000" cy="64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Widescreen</PresentationFormat>
  <Paragraphs>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Office Theme</vt:lpstr>
      <vt:lpstr>London Bike Sharing: Analytics and Forecasting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 Bike Sharing: Analytics and Forecasting </dc:title>
  <dc:creator/>
  <cp:lastModifiedBy>Shubham Chandra</cp:lastModifiedBy>
  <cp:revision>2</cp:revision>
  <dcterms:created xsi:type="dcterms:W3CDTF">2024-03-22T22:49:16Z</dcterms:created>
  <dcterms:modified xsi:type="dcterms:W3CDTF">2024-03-22T22:53:28Z</dcterms:modified>
</cp:coreProperties>
</file>